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50DEB-6DED-47C1-9DC7-953BCC8A0B5B}" v="4" dt="2020-05-05T08:30:53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6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Sollis" userId="S::katherine.sollis_nelsongroup.ac.uk#ext#@nelsoncc.onmicrosoft.com::eabc646b-38a7-419c-ad1f-1795ef71de3c" providerId="AD" clId="Web-{27850DEB-6DED-47C1-9DC7-953BCC8A0B5B}"/>
    <pc:docChg chg="modSld">
      <pc:chgData name="Katherine Sollis" userId="S::katherine.sollis_nelsongroup.ac.uk#ext#@nelsoncc.onmicrosoft.com::eabc646b-38a7-419c-ad1f-1795ef71de3c" providerId="AD" clId="Web-{27850DEB-6DED-47C1-9DC7-953BCC8A0B5B}" dt="2020-05-05T08:30:53.887" v="3" actId="20577"/>
      <pc:docMkLst>
        <pc:docMk/>
      </pc:docMkLst>
      <pc:sldChg chg="modSp">
        <pc:chgData name="Katherine Sollis" userId="S::katherine.sollis_nelsongroup.ac.uk#ext#@nelsoncc.onmicrosoft.com::eabc646b-38a7-419c-ad1f-1795ef71de3c" providerId="AD" clId="Web-{27850DEB-6DED-47C1-9DC7-953BCC8A0B5B}" dt="2020-05-05T08:30:53.887" v="3" actId="20577"/>
        <pc:sldMkLst>
          <pc:docMk/>
          <pc:sldMk cId="159036184" sldId="256"/>
        </pc:sldMkLst>
        <pc:spChg chg="mod">
          <ac:chgData name="Katherine Sollis" userId="S::katherine.sollis_nelsongroup.ac.uk#ext#@nelsoncc.onmicrosoft.com::eabc646b-38a7-419c-ad1f-1795ef71de3c" providerId="AD" clId="Web-{27850DEB-6DED-47C1-9DC7-953BCC8A0B5B}" dt="2020-05-05T08:30:53.887" v="3" actId="20577"/>
          <ac:spMkLst>
            <pc:docMk/>
            <pc:sldMk cId="159036184" sldId="256"/>
            <ac:spMk id="31" creationId="{A72865ED-092A-41DC-A9FE-A85AAE2C4E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31F75-137B-7E4B-8280-191A6A9C9A2E}" type="doc">
      <dgm:prSet loTypeId="urn:microsoft.com/office/officeart/2005/8/layout/equation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CCB579A-F55E-6741-85C7-CCAD5D56EFBB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 rtl="0"/>
          <a:r>
            <a:rPr lang="en-GB" sz="1400" dirty="0">
              <a:solidFill>
                <a:schemeClr val="bg1"/>
              </a:solidFill>
            </a:rPr>
            <a:t>Getting </a:t>
          </a:r>
          <a:r>
            <a:rPr lang="en-GB" sz="900" dirty="0">
              <a:solidFill>
                <a:schemeClr val="bg1"/>
              </a:solidFill>
              <a:latin typeface="Calibri Light" panose="020F0302020204030204"/>
            </a:rPr>
            <a:t>Ready</a:t>
          </a:r>
          <a:endParaRPr lang="en-US" sz="900" dirty="0">
            <a:solidFill>
              <a:schemeClr val="bg1"/>
            </a:solidFill>
            <a:latin typeface="Calibri Light" panose="020F0302020204030204"/>
          </a:endParaRPr>
        </a:p>
        <a:p>
          <a:pPr algn="ctr" rtl="0"/>
          <a:r>
            <a:rPr lang="en-GB" sz="900" dirty="0">
              <a:solidFill>
                <a:schemeClr val="bg1"/>
              </a:solidFill>
              <a:latin typeface="Calibri Light" panose="020F0302020204030204"/>
            </a:rPr>
            <a:t>A Level Business</a:t>
          </a:r>
          <a:endParaRPr lang="en-US" sz="900" dirty="0">
            <a:solidFill>
              <a:schemeClr val="bg1"/>
            </a:solidFill>
          </a:endParaRPr>
        </a:p>
      </dgm:t>
    </dgm:pt>
    <dgm:pt modelId="{63F7861C-D7D8-0C4D-9C88-12154BFD84DB}" type="parTrans" cxnId="{44F8DDDB-3EF9-FF46-9733-BEC472DAFEA0}">
      <dgm:prSet/>
      <dgm:spPr/>
      <dgm:t>
        <a:bodyPr/>
        <a:lstStyle/>
        <a:p>
          <a:endParaRPr lang="en-GB"/>
        </a:p>
      </dgm:t>
    </dgm:pt>
    <dgm:pt modelId="{F8B50093-2E54-B642-9E7F-634E283F68C7}" type="sibTrans" cxnId="{44F8DDDB-3EF9-FF46-9733-BEC472DAFEA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GB"/>
        </a:p>
      </dgm:t>
    </dgm:pt>
    <dgm:pt modelId="{CB0BA972-F450-5D41-B2FF-C817121A8480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>
            <a:buNone/>
          </a:pPr>
          <a:r>
            <a:rPr lang="en-GB" sz="1400" b="1" u="sng" dirty="0">
              <a:solidFill>
                <a:schemeClr val="bg1"/>
              </a:solidFill>
            </a:rPr>
            <a:t>Topics</a:t>
          </a:r>
          <a:r>
            <a:rPr lang="en-GB" sz="1400" dirty="0">
              <a:solidFill>
                <a:schemeClr val="bg1"/>
              </a:solidFill>
            </a:rPr>
            <a:t> </a:t>
          </a:r>
        </a:p>
      </dgm:t>
    </dgm:pt>
    <dgm:pt modelId="{68BA7302-84F6-E54E-8010-5D29789CF194}" type="parTrans" cxnId="{80F00ED3-2916-0D42-ADC8-F8051A3EE98F}">
      <dgm:prSet/>
      <dgm:spPr/>
      <dgm:t>
        <a:bodyPr/>
        <a:lstStyle/>
        <a:p>
          <a:endParaRPr lang="en-GB"/>
        </a:p>
      </dgm:t>
    </dgm:pt>
    <dgm:pt modelId="{B1294E3D-8E53-8B4D-95D4-A3AED4B6FA34}" type="sibTrans" cxnId="{80F00ED3-2916-0D42-ADC8-F8051A3EE98F}">
      <dgm:prSet/>
      <dgm:spPr/>
      <dgm:t>
        <a:bodyPr/>
        <a:lstStyle/>
        <a:p>
          <a:endParaRPr lang="en-GB"/>
        </a:p>
      </dgm:t>
    </dgm:pt>
    <dgm:pt modelId="{608ACF43-BB8F-DC4B-879A-1771CFD3CF7E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Economy</a:t>
          </a:r>
          <a:endParaRPr lang="en-GB" sz="1400" dirty="0">
            <a:solidFill>
              <a:schemeClr val="bg1"/>
            </a:solidFill>
          </a:endParaRPr>
        </a:p>
      </dgm:t>
    </dgm:pt>
    <dgm:pt modelId="{37507257-B6B9-3342-B816-72DB9AD23DCF}" type="parTrans" cxnId="{07B2B1BC-621E-0145-8157-46855FB39770}">
      <dgm:prSet/>
      <dgm:spPr/>
      <dgm:t>
        <a:bodyPr/>
        <a:lstStyle/>
        <a:p>
          <a:endParaRPr lang="en-GB"/>
        </a:p>
      </dgm:t>
    </dgm:pt>
    <dgm:pt modelId="{0891E6ED-F65B-2844-9CC8-8ADB188580CD}" type="sibTrans" cxnId="{07B2B1BC-621E-0145-8157-46855FB39770}">
      <dgm:prSet/>
      <dgm:spPr/>
      <dgm:t>
        <a:bodyPr/>
        <a:lstStyle/>
        <a:p>
          <a:endParaRPr lang="en-GB"/>
        </a:p>
      </dgm:t>
    </dgm:pt>
    <dgm:pt modelId="{3362C16C-E86F-434A-8516-D52B20C6D60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Competition</a:t>
          </a:r>
        </a:p>
      </dgm:t>
    </dgm:pt>
    <dgm:pt modelId="{20E2DD33-2792-FA4B-A040-28F04FA0DF8E}" type="parTrans" cxnId="{C88B5E4E-6DFD-604A-90E0-DCE872B5288C}">
      <dgm:prSet/>
      <dgm:spPr/>
      <dgm:t>
        <a:bodyPr/>
        <a:lstStyle/>
        <a:p>
          <a:endParaRPr lang="en-GB"/>
        </a:p>
      </dgm:t>
    </dgm:pt>
    <dgm:pt modelId="{C473996A-F2D8-C945-9D68-633B09ED8DFB}" type="sibTrans" cxnId="{C88B5E4E-6DFD-604A-90E0-DCE872B5288C}">
      <dgm:prSet/>
      <dgm:spPr/>
      <dgm:t>
        <a:bodyPr/>
        <a:lstStyle/>
        <a:p>
          <a:endParaRPr lang="en-GB"/>
        </a:p>
      </dgm:t>
    </dgm:pt>
    <dgm:pt modelId="{303163CB-AC0A-E64D-96BD-3041A83B270F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l">
            <a:buFont typeface="Wingdings" pitchFamily="2" charset="2"/>
            <a:buChar char="ü"/>
          </a:pPr>
          <a:r>
            <a: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Market share</a:t>
          </a:r>
        </a:p>
      </dgm:t>
    </dgm:pt>
    <dgm:pt modelId="{565410B8-994E-9441-A110-BAB40FA0F1AB}" type="parTrans" cxnId="{672385C5-FD93-4F49-A01F-F745F160582D}">
      <dgm:prSet/>
      <dgm:spPr/>
      <dgm:t>
        <a:bodyPr/>
        <a:lstStyle/>
        <a:p>
          <a:endParaRPr lang="en-GB"/>
        </a:p>
      </dgm:t>
    </dgm:pt>
    <dgm:pt modelId="{EF546133-D4B1-8C4E-AA6E-2D1FF2D415E4}" type="sibTrans" cxnId="{672385C5-FD93-4F49-A01F-F745F160582D}">
      <dgm:prSet/>
      <dgm:spPr/>
      <dgm:t>
        <a:bodyPr/>
        <a:lstStyle/>
        <a:p>
          <a:endParaRPr lang="en-GB"/>
        </a:p>
      </dgm:t>
    </dgm:pt>
    <dgm:pt modelId="{43355263-1336-44D2-87CE-0E3429DC2227}">
      <dgm:prSet phldr="0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 rtl="0"/>
          <a:r>
            <a:rPr lang="en-GB" sz="1600" dirty="0">
              <a:solidFill>
                <a:schemeClr val="bg1"/>
              </a:solidFill>
              <a:latin typeface="Calibri Light" panose="020F0302020204030204"/>
            </a:rPr>
            <a:t>Exam</a:t>
          </a:r>
          <a:r>
            <a:rPr lang="en-GB" sz="1600" dirty="0">
              <a:solidFill>
                <a:schemeClr val="bg1"/>
              </a:solidFill>
            </a:rPr>
            <a:t> Board</a:t>
          </a:r>
        </a:p>
        <a:p>
          <a:pPr algn="ctr"/>
          <a:r>
            <a:rPr lang="en-US" dirty="0">
              <a:solidFill>
                <a:schemeClr val="bg1"/>
              </a:solidFill>
            </a:rPr>
            <a:t>AQA</a:t>
          </a:r>
        </a:p>
      </dgm:t>
    </dgm:pt>
    <dgm:pt modelId="{632EAA14-B526-41B0-AD8E-9D391759D5F7}" type="parTrans" cxnId="{0BA315FF-9C4A-4C80-AA39-AE66AD079C65}">
      <dgm:prSet/>
      <dgm:spPr/>
      <dgm:t>
        <a:bodyPr/>
        <a:lstStyle/>
        <a:p>
          <a:endParaRPr lang="en-GB"/>
        </a:p>
      </dgm:t>
    </dgm:pt>
    <dgm:pt modelId="{983C70C2-82C9-4D62-8666-7850FD0F53D5}" type="sibTrans" cxnId="{0BA315FF-9C4A-4C80-AA39-AE66AD079C6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5E170FB-CD49-2A48-96DA-5534A46911F6}" type="pres">
      <dgm:prSet presAssocID="{B5131F75-137B-7E4B-8280-191A6A9C9A2E}" presName="linearFlow" presStyleCnt="0">
        <dgm:presLayoutVars>
          <dgm:dir/>
          <dgm:resizeHandles val="exact"/>
        </dgm:presLayoutVars>
      </dgm:prSet>
      <dgm:spPr/>
    </dgm:pt>
    <dgm:pt modelId="{1D69BB89-6320-4D41-B8CF-F66F01D0AEE4}" type="pres">
      <dgm:prSet presAssocID="{DCCB579A-F55E-6741-85C7-CCAD5D56EFBB}" presName="node" presStyleLbl="node1" presStyleIdx="0" presStyleCnt="3">
        <dgm:presLayoutVars>
          <dgm:bulletEnabled val="1"/>
        </dgm:presLayoutVars>
      </dgm:prSet>
      <dgm:spPr/>
    </dgm:pt>
    <dgm:pt modelId="{4F3D2A79-81CD-6448-B91E-B768D88673A2}" type="pres">
      <dgm:prSet presAssocID="{F8B50093-2E54-B642-9E7F-634E283F68C7}" presName="spacerL" presStyleCnt="0"/>
      <dgm:spPr/>
    </dgm:pt>
    <dgm:pt modelId="{10EC429D-3289-D845-89A7-94D0B9722292}" type="pres">
      <dgm:prSet presAssocID="{F8B50093-2E54-B642-9E7F-634E283F68C7}" presName="sibTrans" presStyleLbl="sibTrans2D1" presStyleIdx="0" presStyleCnt="2" custLinFactNeighborX="-38453" custLinFactNeighborY="11952"/>
      <dgm:spPr/>
    </dgm:pt>
    <dgm:pt modelId="{7D841507-3165-7643-883F-2FB843608FD2}" type="pres">
      <dgm:prSet presAssocID="{F8B50093-2E54-B642-9E7F-634E283F68C7}" presName="spacerR" presStyleCnt="0"/>
      <dgm:spPr/>
    </dgm:pt>
    <dgm:pt modelId="{0EA87005-A543-472C-B300-A47B04E51F00}" type="pres">
      <dgm:prSet presAssocID="{43355263-1336-44D2-87CE-0E3429DC2227}" presName="node" presStyleLbl="node1" presStyleIdx="1" presStyleCnt="3">
        <dgm:presLayoutVars>
          <dgm:bulletEnabled val="1"/>
        </dgm:presLayoutVars>
      </dgm:prSet>
      <dgm:spPr/>
    </dgm:pt>
    <dgm:pt modelId="{2173CD23-7AD4-49D5-AE24-75D9EFCFB51E}" type="pres">
      <dgm:prSet presAssocID="{983C70C2-82C9-4D62-8666-7850FD0F53D5}" presName="spacerL" presStyleCnt="0"/>
      <dgm:spPr/>
    </dgm:pt>
    <dgm:pt modelId="{D4A18ADE-D177-47BF-9CB1-826E742E95EB}" type="pres">
      <dgm:prSet presAssocID="{983C70C2-82C9-4D62-8666-7850FD0F53D5}" presName="sibTrans" presStyleLbl="sibTrans2D1" presStyleIdx="1" presStyleCnt="2"/>
      <dgm:spPr/>
    </dgm:pt>
    <dgm:pt modelId="{11545C05-A3A7-4829-8F07-CB3BEA8501CD}" type="pres">
      <dgm:prSet presAssocID="{983C70C2-82C9-4D62-8666-7850FD0F53D5}" presName="spacerR" presStyleCnt="0"/>
      <dgm:spPr/>
    </dgm:pt>
    <dgm:pt modelId="{E6F9CCE2-C464-BF4A-B4CB-6945891C28A9}" type="pres">
      <dgm:prSet presAssocID="{CB0BA972-F450-5D41-B2FF-C817121A8480}" presName="node" presStyleLbl="node1" presStyleIdx="2" presStyleCnt="3" custScaleX="245941" custScaleY="170120">
        <dgm:presLayoutVars>
          <dgm:bulletEnabled val="1"/>
        </dgm:presLayoutVars>
      </dgm:prSet>
      <dgm:spPr/>
    </dgm:pt>
  </dgm:ptLst>
  <dgm:cxnLst>
    <dgm:cxn modelId="{769DA606-4795-4F65-BC1A-5A665A90707E}" type="presOf" srcId="{3362C16C-E86F-434A-8516-D52B20C6D606}" destId="{E6F9CCE2-C464-BF4A-B4CB-6945891C28A9}" srcOrd="0" destOrd="2" presId="urn:microsoft.com/office/officeart/2005/8/layout/equation1"/>
    <dgm:cxn modelId="{04843922-704D-481F-A432-02AFD6683D5B}" type="presOf" srcId="{F8B50093-2E54-B642-9E7F-634E283F68C7}" destId="{10EC429D-3289-D845-89A7-94D0B9722292}" srcOrd="0" destOrd="0" presId="urn:microsoft.com/office/officeart/2005/8/layout/equation1"/>
    <dgm:cxn modelId="{C88B5E4E-6DFD-604A-90E0-DCE872B5288C}" srcId="{CB0BA972-F450-5D41-B2FF-C817121A8480}" destId="{3362C16C-E86F-434A-8516-D52B20C6D606}" srcOrd="1" destOrd="0" parTransId="{20E2DD33-2792-FA4B-A040-28F04FA0DF8E}" sibTransId="{C473996A-F2D8-C945-9D68-633B09ED8DFB}"/>
    <dgm:cxn modelId="{7F1CBD54-F7B3-431E-A188-ABC5A9A53B9E}" type="presOf" srcId="{608ACF43-BB8F-DC4B-879A-1771CFD3CF7E}" destId="{E6F9CCE2-C464-BF4A-B4CB-6945891C28A9}" srcOrd="0" destOrd="1" presId="urn:microsoft.com/office/officeart/2005/8/layout/equation1"/>
    <dgm:cxn modelId="{8CE23F7B-BA1B-409F-9972-976DD8CA243A}" type="presOf" srcId="{303163CB-AC0A-E64D-96BD-3041A83B270F}" destId="{E6F9CCE2-C464-BF4A-B4CB-6945891C28A9}" srcOrd="0" destOrd="3" presId="urn:microsoft.com/office/officeart/2005/8/layout/equation1"/>
    <dgm:cxn modelId="{73EA637B-F010-4579-993A-0C1E6102C405}" type="presOf" srcId="{983C70C2-82C9-4D62-8666-7850FD0F53D5}" destId="{D4A18ADE-D177-47BF-9CB1-826E742E95EB}" srcOrd="0" destOrd="0" presId="urn:microsoft.com/office/officeart/2005/8/layout/equation1"/>
    <dgm:cxn modelId="{1CD08D9D-EAE4-7B4C-976E-0B432E671D18}" type="presOf" srcId="{B5131F75-137B-7E4B-8280-191A6A9C9A2E}" destId="{C5E170FB-CD49-2A48-96DA-5534A46911F6}" srcOrd="0" destOrd="0" presId="urn:microsoft.com/office/officeart/2005/8/layout/equation1"/>
    <dgm:cxn modelId="{17DD28A3-F530-409B-9EC8-1961222DF224}" type="presOf" srcId="{DCCB579A-F55E-6741-85C7-CCAD5D56EFBB}" destId="{1D69BB89-6320-4D41-B8CF-F66F01D0AEE4}" srcOrd="0" destOrd="0" presId="urn:microsoft.com/office/officeart/2005/8/layout/equation1"/>
    <dgm:cxn modelId="{0F2899BC-A639-4E49-99FB-6A3887EE6F9E}" type="presOf" srcId="{CB0BA972-F450-5D41-B2FF-C817121A8480}" destId="{E6F9CCE2-C464-BF4A-B4CB-6945891C28A9}" srcOrd="0" destOrd="0" presId="urn:microsoft.com/office/officeart/2005/8/layout/equation1"/>
    <dgm:cxn modelId="{07B2B1BC-621E-0145-8157-46855FB39770}" srcId="{CB0BA972-F450-5D41-B2FF-C817121A8480}" destId="{608ACF43-BB8F-DC4B-879A-1771CFD3CF7E}" srcOrd="0" destOrd="0" parTransId="{37507257-B6B9-3342-B816-72DB9AD23DCF}" sibTransId="{0891E6ED-F65B-2844-9CC8-8ADB188580CD}"/>
    <dgm:cxn modelId="{672385C5-FD93-4F49-A01F-F745F160582D}" srcId="{CB0BA972-F450-5D41-B2FF-C817121A8480}" destId="{303163CB-AC0A-E64D-96BD-3041A83B270F}" srcOrd="2" destOrd="0" parTransId="{565410B8-994E-9441-A110-BAB40FA0F1AB}" sibTransId="{EF546133-D4B1-8C4E-AA6E-2D1FF2D415E4}"/>
    <dgm:cxn modelId="{80F00ED3-2916-0D42-ADC8-F8051A3EE98F}" srcId="{B5131F75-137B-7E4B-8280-191A6A9C9A2E}" destId="{CB0BA972-F450-5D41-B2FF-C817121A8480}" srcOrd="2" destOrd="0" parTransId="{68BA7302-84F6-E54E-8010-5D29789CF194}" sibTransId="{B1294E3D-8E53-8B4D-95D4-A3AED4B6FA34}"/>
    <dgm:cxn modelId="{44F8DDDB-3EF9-FF46-9733-BEC472DAFEA0}" srcId="{B5131F75-137B-7E4B-8280-191A6A9C9A2E}" destId="{DCCB579A-F55E-6741-85C7-CCAD5D56EFBB}" srcOrd="0" destOrd="0" parTransId="{63F7861C-D7D8-0C4D-9C88-12154BFD84DB}" sibTransId="{F8B50093-2E54-B642-9E7F-634E283F68C7}"/>
    <dgm:cxn modelId="{D5F042E3-606D-4313-BECA-8071CB78FC4B}" type="presOf" srcId="{43355263-1336-44D2-87CE-0E3429DC2227}" destId="{0EA87005-A543-472C-B300-A47B04E51F00}" srcOrd="0" destOrd="0" presId="urn:microsoft.com/office/officeart/2005/8/layout/equation1"/>
    <dgm:cxn modelId="{0BA315FF-9C4A-4C80-AA39-AE66AD079C65}" srcId="{B5131F75-137B-7E4B-8280-191A6A9C9A2E}" destId="{43355263-1336-44D2-87CE-0E3429DC2227}" srcOrd="1" destOrd="0" parTransId="{632EAA14-B526-41B0-AD8E-9D391759D5F7}" sibTransId="{983C70C2-82C9-4D62-8666-7850FD0F53D5}"/>
    <dgm:cxn modelId="{57D14B43-D3AA-4631-9616-940E0E4E7B27}" type="presParOf" srcId="{C5E170FB-CD49-2A48-96DA-5534A46911F6}" destId="{1D69BB89-6320-4D41-B8CF-F66F01D0AEE4}" srcOrd="0" destOrd="0" presId="urn:microsoft.com/office/officeart/2005/8/layout/equation1"/>
    <dgm:cxn modelId="{A621806B-13DB-45DD-A2BA-B2D135DAEF6B}" type="presParOf" srcId="{C5E170FB-CD49-2A48-96DA-5534A46911F6}" destId="{4F3D2A79-81CD-6448-B91E-B768D88673A2}" srcOrd="1" destOrd="0" presId="urn:microsoft.com/office/officeart/2005/8/layout/equation1"/>
    <dgm:cxn modelId="{743B3A1F-F34C-4B0E-858A-02D1342598CE}" type="presParOf" srcId="{C5E170FB-CD49-2A48-96DA-5534A46911F6}" destId="{10EC429D-3289-D845-89A7-94D0B9722292}" srcOrd="2" destOrd="0" presId="urn:microsoft.com/office/officeart/2005/8/layout/equation1"/>
    <dgm:cxn modelId="{9E98E353-6F0F-404F-A306-5A6FD1D45BFF}" type="presParOf" srcId="{C5E170FB-CD49-2A48-96DA-5534A46911F6}" destId="{7D841507-3165-7643-883F-2FB843608FD2}" srcOrd="3" destOrd="0" presId="urn:microsoft.com/office/officeart/2005/8/layout/equation1"/>
    <dgm:cxn modelId="{A6549E12-AF8B-4CEC-AA61-0F21E731BB83}" type="presParOf" srcId="{C5E170FB-CD49-2A48-96DA-5534A46911F6}" destId="{0EA87005-A543-472C-B300-A47B04E51F00}" srcOrd="4" destOrd="0" presId="urn:microsoft.com/office/officeart/2005/8/layout/equation1"/>
    <dgm:cxn modelId="{AC25BA4E-4EC3-4C32-A4FE-AC3B6978BEC9}" type="presParOf" srcId="{C5E170FB-CD49-2A48-96DA-5534A46911F6}" destId="{2173CD23-7AD4-49D5-AE24-75D9EFCFB51E}" srcOrd="5" destOrd="0" presId="urn:microsoft.com/office/officeart/2005/8/layout/equation1"/>
    <dgm:cxn modelId="{3E984752-7FEC-4E09-831A-9AB8DCD74627}" type="presParOf" srcId="{C5E170FB-CD49-2A48-96DA-5534A46911F6}" destId="{D4A18ADE-D177-47BF-9CB1-826E742E95EB}" srcOrd="6" destOrd="0" presId="urn:microsoft.com/office/officeart/2005/8/layout/equation1"/>
    <dgm:cxn modelId="{197AE6B8-F93C-4B74-8BF5-80FD75530B70}" type="presParOf" srcId="{C5E170FB-CD49-2A48-96DA-5534A46911F6}" destId="{11545C05-A3A7-4829-8F07-CB3BEA8501CD}" srcOrd="7" destOrd="0" presId="urn:microsoft.com/office/officeart/2005/8/layout/equation1"/>
    <dgm:cxn modelId="{F855B362-8C60-4C76-A76D-2972D59B2C6D}" type="presParOf" srcId="{C5E170FB-CD49-2A48-96DA-5534A46911F6}" destId="{E6F9CCE2-C464-BF4A-B4CB-6945891C28A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BB89-6320-4D41-B8CF-F66F01D0AEE4}">
      <dsp:nvSpPr>
        <dsp:cNvPr id="0" name=""/>
        <dsp:cNvSpPr/>
      </dsp:nvSpPr>
      <dsp:spPr>
        <a:xfrm>
          <a:off x="344" y="742142"/>
          <a:ext cx="1080445" cy="108044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Getting </a:t>
          </a:r>
          <a:r>
            <a:rPr lang="en-GB" sz="900" kern="1200" dirty="0">
              <a:solidFill>
                <a:schemeClr val="bg1"/>
              </a:solidFill>
              <a:latin typeface="Calibri Light" panose="020F0302020204030204"/>
            </a:rPr>
            <a:t>Ready</a:t>
          </a:r>
          <a:endParaRPr lang="en-US" sz="900" kern="1200" dirty="0">
            <a:solidFill>
              <a:schemeClr val="bg1"/>
            </a:solidFill>
            <a:latin typeface="Calibri Light" panose="020F0302020204030204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  <a:latin typeface="Calibri Light" panose="020F0302020204030204"/>
            </a:rPr>
            <a:t>A Level Business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58572" y="900370"/>
        <a:ext cx="763989" cy="763989"/>
      </dsp:txXfrm>
    </dsp:sp>
    <dsp:sp modelId="{10EC429D-3289-D845-89A7-94D0B9722292}">
      <dsp:nvSpPr>
        <dsp:cNvPr id="0" name=""/>
        <dsp:cNvSpPr/>
      </dsp:nvSpPr>
      <dsp:spPr>
        <a:xfrm>
          <a:off x="1134786" y="1043934"/>
          <a:ext cx="626658" cy="626658"/>
        </a:xfrm>
        <a:prstGeom prst="mathPlus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217850" y="1283568"/>
        <a:ext cx="460530" cy="147390"/>
      </dsp:txXfrm>
    </dsp:sp>
    <dsp:sp modelId="{0EA87005-A543-472C-B300-A47B04E51F00}">
      <dsp:nvSpPr>
        <dsp:cNvPr id="0" name=""/>
        <dsp:cNvSpPr/>
      </dsp:nvSpPr>
      <dsp:spPr>
        <a:xfrm>
          <a:off x="1882912" y="742142"/>
          <a:ext cx="1080445" cy="108044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bg1"/>
              </a:solidFill>
              <a:latin typeface="Calibri Light" panose="020F0302020204030204"/>
            </a:rPr>
            <a:t>Exam</a:t>
          </a:r>
          <a:r>
            <a:rPr lang="en-GB" sz="1500" kern="1200" dirty="0">
              <a:solidFill>
                <a:schemeClr val="bg1"/>
              </a:solidFill>
            </a:rPr>
            <a:t> Board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AQA</a:t>
          </a:r>
        </a:p>
      </dsp:txBody>
      <dsp:txXfrm>
        <a:off x="2041140" y="900370"/>
        <a:ext cx="763989" cy="763989"/>
      </dsp:txXfrm>
    </dsp:sp>
    <dsp:sp modelId="{D4A18ADE-D177-47BF-9CB1-826E742E95EB}">
      <dsp:nvSpPr>
        <dsp:cNvPr id="0" name=""/>
        <dsp:cNvSpPr/>
      </dsp:nvSpPr>
      <dsp:spPr>
        <a:xfrm>
          <a:off x="3051089" y="969035"/>
          <a:ext cx="626658" cy="626658"/>
        </a:xfrm>
        <a:prstGeom prst="mathEqual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134153" y="1098127"/>
        <a:ext cx="460530" cy="368474"/>
      </dsp:txXfrm>
    </dsp:sp>
    <dsp:sp modelId="{E6F9CCE2-C464-BF4A-B4CB-6945891C28A9}">
      <dsp:nvSpPr>
        <dsp:cNvPr id="0" name=""/>
        <dsp:cNvSpPr/>
      </dsp:nvSpPr>
      <dsp:spPr>
        <a:xfrm>
          <a:off x="3765480" y="363338"/>
          <a:ext cx="2657258" cy="183805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sng" kern="1200" dirty="0">
              <a:solidFill>
                <a:schemeClr val="bg1"/>
              </a:solidFill>
            </a:rPr>
            <a:t>Topics</a:t>
          </a:r>
          <a:r>
            <a:rPr lang="en-GB" sz="1400" kern="1200" dirty="0">
              <a:solidFill>
                <a:schemeClr val="bg1"/>
              </a:solidFill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Economy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Competition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GB" sz="14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Market share</a:t>
          </a:r>
        </a:p>
      </dsp:txBody>
      <dsp:txXfrm>
        <a:off x="4154626" y="632515"/>
        <a:ext cx="1878966" cy="129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D0C0-97C7-8243-84C2-A7EAAC0B636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83DF-F3C2-B048-97B9-90671BEB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6.png"/><Relationship Id="rId3" Type="http://schemas.openxmlformats.org/officeDocument/2006/relationships/hyperlink" Target="https://www.theguardian.com/uk/business" TargetMode="External"/><Relationship Id="rId21" Type="http://schemas.openxmlformats.org/officeDocument/2006/relationships/image" Target="../media/image9.png"/><Relationship Id="rId7" Type="http://schemas.openxmlformats.org/officeDocument/2006/relationships/hyperlink" Target="https://www.bloomberg.com/europe" TargetMode="External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5.png"/><Relationship Id="rId2" Type="http://schemas.openxmlformats.org/officeDocument/2006/relationships/hyperlink" Target="https://www.bbc.co.uk/news/business" TargetMode="External"/><Relationship Id="rId16" Type="http://schemas.openxmlformats.org/officeDocument/2006/relationships/image" Target="../media/image4.sv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cnbc" TargetMode="External"/><Relationship Id="rId11" Type="http://schemas.openxmlformats.org/officeDocument/2006/relationships/diagramLayout" Target="../diagrams/layout1.xml"/><Relationship Id="rId24" Type="http://schemas.openxmlformats.org/officeDocument/2006/relationships/hyperlink" Target="https://www.eu-startups.com/2020/03/netflix-documentaries-every-entrepreneur-should-see/" TargetMode="External"/><Relationship Id="rId5" Type="http://schemas.openxmlformats.org/officeDocument/2006/relationships/hyperlink" Target="https://news.sky.com/business" TargetMode="Externa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diagramData" Target="../diagrams/data1.xml"/><Relationship Id="rId19" Type="http://schemas.openxmlformats.org/officeDocument/2006/relationships/image" Target="../media/image7.png"/><Relationship Id="rId4" Type="http://schemas.openxmlformats.org/officeDocument/2006/relationships/hyperlink" Target="https://www.cnbc.com/world/?region=world" TargetMode="External"/><Relationship Id="rId9" Type="http://schemas.openxmlformats.org/officeDocument/2006/relationships/image" Target="../media/image2.svg"/><Relationship Id="rId14" Type="http://schemas.microsoft.com/office/2007/relationships/diagramDrawing" Target="../diagrams/drawing1.xml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ondery.com/shows/business-wars/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27.png"/><Relationship Id="rId3" Type="http://schemas.openxmlformats.org/officeDocument/2006/relationships/image" Target="../media/image13.svg"/><Relationship Id="rId21" Type="http://schemas.openxmlformats.org/officeDocument/2006/relationships/hyperlink" Target="https://drive.google.com/open?id=1bJcQOccR5m5G876pLzA-t0Mzg38xUeb6" TargetMode="External"/><Relationship Id="rId7" Type="http://schemas.openxmlformats.org/officeDocument/2006/relationships/hyperlink" Target="https://www.economist.com/podcasts/" TargetMode="External"/><Relationship Id="rId12" Type="http://schemas.openxmlformats.org/officeDocument/2006/relationships/image" Target="../media/image19.svg"/><Relationship Id="rId17" Type="http://schemas.openxmlformats.org/officeDocument/2006/relationships/image" Target="../media/image23.svg"/><Relationship Id="rId25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20" Type="http://schemas.openxmlformats.org/officeDocument/2006/relationships/hyperlink" Target="https://www.youtube.com/channel/UCT981-ztPb-1pOAT--9n6Zg" TargetMode="Externa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d.com/talks/simon_sinek_how_great_leaders_inspire_action" TargetMode="External"/><Relationship Id="rId11" Type="http://schemas.openxmlformats.org/officeDocument/2006/relationships/image" Target="../media/image18.png"/><Relationship Id="rId24" Type="http://schemas.openxmlformats.org/officeDocument/2006/relationships/hyperlink" Target="https://drive.google.com/open?id=1t3RP-UmsxpYiaon152gtyYBPc5bY39fL" TargetMode="External"/><Relationship Id="rId5" Type="http://schemas.openxmlformats.org/officeDocument/2006/relationships/image" Target="../media/image15.svg"/><Relationship Id="rId15" Type="http://schemas.openxmlformats.org/officeDocument/2006/relationships/hyperlink" Target="https://www.managementtoday.co.uk/why-greggs-roll/leadership-lessons/article/1667566?fbclid=IwAR0p-hWxxsqxpfDU5dKS7bZeIMI2I-10D0W-qPWOcfL9INcmt8TyXk8HPG0" TargetMode="External"/><Relationship Id="rId23" Type="http://schemas.openxmlformats.org/officeDocument/2006/relationships/hyperlink" Target="https://drive.google.com/open?id=1WEMcOSEeXq2LHfEaaUF--o1Vk5mcXeQ6" TargetMode="External"/><Relationship Id="rId28" Type="http://schemas.openxmlformats.org/officeDocument/2006/relationships/image" Target="../media/image29.png"/><Relationship Id="rId10" Type="http://schemas.openxmlformats.org/officeDocument/2006/relationships/image" Target="../media/image17.tiff"/><Relationship Id="rId19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6.tiff"/><Relationship Id="rId14" Type="http://schemas.openxmlformats.org/officeDocument/2006/relationships/image" Target="../media/image21.svg"/><Relationship Id="rId22" Type="http://schemas.openxmlformats.org/officeDocument/2006/relationships/hyperlink" Target="https://drive.google.com/open?id=1JpCf2FU6_cVrQYxeWXVnwiM8KEbbyo_k" TargetMode="External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D3BD3BB-F8B7-034F-82C7-49DAC844A3C5}"/>
              </a:ext>
            </a:extLst>
          </p:cNvPr>
          <p:cNvGrpSpPr/>
          <p:nvPr/>
        </p:nvGrpSpPr>
        <p:grpSpPr>
          <a:xfrm>
            <a:off x="160311" y="5548823"/>
            <a:ext cx="6497053" cy="1664146"/>
            <a:chOff x="93969" y="3828108"/>
            <a:chExt cx="6497053" cy="16641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4CFC4-2272-9D42-95BB-1AB1BA6E8D1D}"/>
                </a:ext>
              </a:extLst>
            </p:cNvPr>
            <p:cNvSpPr/>
            <p:nvPr/>
          </p:nvSpPr>
          <p:spPr>
            <a:xfrm>
              <a:off x="93969" y="3839918"/>
              <a:ext cx="6497053" cy="16523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GB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https://www.bbc.co.uk/news/business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https://www.theguardian.com/uk/business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https://www.cnbc.com/world/?region=world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https://news.sky.com/business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https://www.youtube.com/user/cnbc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 algn="r"/>
              <a:r>
                <a:rPr lang="en-GB" sz="1600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https://www.bloomberg.com/europe</a:t>
              </a:r>
              <a:endParaRPr lang="en-US" sz="1600" dirty="0">
                <a:solidFill>
                  <a:schemeClr val="bg1"/>
                </a:solidFill>
              </a:endParaRPr>
            </a:p>
            <a:p>
              <a:endParaRPr lang="en-US" sz="1600" dirty="0"/>
            </a:p>
          </p:txBody>
        </p:sp>
        <p:pic>
          <p:nvPicPr>
            <p:cNvPr id="11" name="Graphic 10" descr="Newspaper">
              <a:extLst>
                <a:ext uri="{FF2B5EF4-FFF2-40B4-BE49-F238E27FC236}">
                  <a16:creationId xmlns:a16="http://schemas.microsoft.com/office/drawing/2014/main" id="{712681EC-D956-FA46-9BE9-1FC72B6D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969" y="3828108"/>
              <a:ext cx="837978" cy="837978"/>
            </a:xfrm>
            <a:prstGeom prst="rect">
              <a:avLst/>
            </a:prstGeom>
          </p:spPr>
        </p:pic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4E902EC-AEF0-BE4E-AD3B-116FE1E71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99693"/>
              </p:ext>
            </p:extLst>
          </p:nvPr>
        </p:nvGraphicFramePr>
        <p:xfrm>
          <a:off x="244360" y="751544"/>
          <a:ext cx="6423083" cy="256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17EA2A-9337-3E46-A2B3-CD0FCF05AEF1}"/>
              </a:ext>
            </a:extLst>
          </p:cNvPr>
          <p:cNvSpPr/>
          <p:nvPr/>
        </p:nvSpPr>
        <p:spPr>
          <a:xfrm>
            <a:off x="170392" y="3231077"/>
            <a:ext cx="6497053" cy="18011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89FD1C-6D79-EA45-BEFE-F97BAFA684C8}"/>
              </a:ext>
            </a:extLst>
          </p:cNvPr>
          <p:cNvGrpSpPr/>
          <p:nvPr/>
        </p:nvGrpSpPr>
        <p:grpSpPr>
          <a:xfrm>
            <a:off x="160311" y="7640110"/>
            <a:ext cx="6497053" cy="1801136"/>
            <a:chOff x="180471" y="6008509"/>
            <a:chExt cx="6497053" cy="16523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2E0462-4CAA-5642-8133-2263497BC59E}"/>
                </a:ext>
              </a:extLst>
            </p:cNvPr>
            <p:cNvSpPr/>
            <p:nvPr/>
          </p:nvSpPr>
          <p:spPr>
            <a:xfrm>
              <a:off x="180471" y="6008509"/>
              <a:ext cx="6497053" cy="165233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Inside the supermarket</a:t>
              </a:r>
            </a:p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Flatpack Empire- IKEA</a:t>
              </a:r>
            </a:p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Dirty Business - Recycling</a:t>
              </a:r>
            </a:p>
          </p:txBody>
        </p:sp>
        <p:pic>
          <p:nvPicPr>
            <p:cNvPr id="13" name="Graphic 12" descr="Television">
              <a:extLst>
                <a:ext uri="{FF2B5EF4-FFF2-40B4-BE49-F238E27FC236}">
                  <a16:creationId xmlns:a16="http://schemas.microsoft.com/office/drawing/2014/main" id="{FA234CA5-3351-C74E-A56B-2D23AB22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80471" y="6402073"/>
              <a:ext cx="865208" cy="865208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36D41A-CFE9-400D-8F65-588A6FDD5480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44335" r="81055" b="11330"/>
          <a:stretch/>
        </p:blipFill>
        <p:spPr bwMode="auto">
          <a:xfrm>
            <a:off x="300972" y="3359650"/>
            <a:ext cx="1078173" cy="1531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079C0C-313F-4514-AA64-0E3538C327E2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0739" r="80556" b="23743"/>
          <a:stretch/>
        </p:blipFill>
        <p:spPr bwMode="auto">
          <a:xfrm>
            <a:off x="2032131" y="3301443"/>
            <a:ext cx="1187355" cy="1648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24C784-814A-4ECD-A2D7-2FEABC6FE378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32512" r="70419" b="14286"/>
          <a:stretch/>
        </p:blipFill>
        <p:spPr bwMode="auto">
          <a:xfrm>
            <a:off x="5239664" y="3301443"/>
            <a:ext cx="1187356" cy="1652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DBE8B2-99A5-44C7-9AE2-38D381962D8D}"/>
              </a:ext>
            </a:extLst>
          </p:cNvPr>
          <p:cNvPicPr/>
          <p:nvPr/>
        </p:nvPicPr>
        <p:blipFill rotWithShape="1">
          <a:blip r:embed="rId20"/>
          <a:srcRect l="65040" t="10762" r="12389" b="24000"/>
          <a:stretch/>
        </p:blipFill>
        <p:spPr bwMode="auto">
          <a:xfrm>
            <a:off x="3729207" y="3306839"/>
            <a:ext cx="1187356" cy="1602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9919C1-26A1-4A01-B8D6-0A129E2FA8F3}"/>
              </a:ext>
            </a:extLst>
          </p:cNvPr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9211" r="60324" b="62561"/>
          <a:stretch/>
        </p:blipFill>
        <p:spPr bwMode="auto">
          <a:xfrm>
            <a:off x="2349747" y="7797304"/>
            <a:ext cx="1660361" cy="509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547B34-AA95-4D51-995F-444CD222AABC}"/>
              </a:ext>
            </a:extLst>
          </p:cNvPr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7" t="12414" r="18736" b="49753"/>
          <a:stretch/>
        </p:blipFill>
        <p:spPr bwMode="auto">
          <a:xfrm>
            <a:off x="1085283" y="7670695"/>
            <a:ext cx="828675" cy="121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2215DE-2903-4525-806F-C6F5ABAC88EB}"/>
              </a:ext>
            </a:extLst>
          </p:cNvPr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17143" r="48316" b="31724"/>
          <a:stretch/>
        </p:blipFill>
        <p:spPr bwMode="auto">
          <a:xfrm>
            <a:off x="2032131" y="8518953"/>
            <a:ext cx="1543581" cy="788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D303B-9469-4C9E-B376-F5A7204DA765}"/>
              </a:ext>
            </a:extLst>
          </p:cNvPr>
          <p:cNvSpPr/>
          <p:nvPr/>
        </p:nvSpPr>
        <p:spPr>
          <a:xfrm>
            <a:off x="503162" y="256091"/>
            <a:ext cx="5923858" cy="72395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 level Business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B5F544-40CD-4828-8001-73BC721170CE}"/>
              </a:ext>
            </a:extLst>
          </p:cNvPr>
          <p:cNvSpPr/>
          <p:nvPr/>
        </p:nvSpPr>
        <p:spPr>
          <a:xfrm rot="19877592">
            <a:off x="596935" y="6406367"/>
            <a:ext cx="1887870" cy="5565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Keep on top of business news and current affairs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5EEA0-8CDB-4B37-86C8-6DDA7C5BF82C}"/>
              </a:ext>
            </a:extLst>
          </p:cNvPr>
          <p:cNvSpPr/>
          <p:nvPr/>
        </p:nvSpPr>
        <p:spPr>
          <a:xfrm>
            <a:off x="2022118" y="5008074"/>
            <a:ext cx="2773438" cy="34305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Recommended Reading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7A88B1-21C0-4659-9784-8240385111E3}"/>
              </a:ext>
            </a:extLst>
          </p:cNvPr>
          <p:cNvSpPr/>
          <p:nvPr/>
        </p:nvSpPr>
        <p:spPr>
          <a:xfrm>
            <a:off x="4410615" y="7335453"/>
            <a:ext cx="2203025" cy="67048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Start watching business documentaries/films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E9481A-3F27-4B85-A961-8D88E56C21EE}"/>
              </a:ext>
            </a:extLst>
          </p:cNvPr>
          <p:cNvSpPr/>
          <p:nvPr/>
        </p:nvSpPr>
        <p:spPr>
          <a:xfrm>
            <a:off x="169118" y="9343919"/>
            <a:ext cx="6497053" cy="509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bg1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https://www.eu-startups.com/2020/03/netflix-documentaries-every-entrepreneur-should-see/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2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541D021-784A-7949-B2DE-E63C4804C525}"/>
              </a:ext>
            </a:extLst>
          </p:cNvPr>
          <p:cNvGrpSpPr/>
          <p:nvPr/>
        </p:nvGrpSpPr>
        <p:grpSpPr>
          <a:xfrm>
            <a:off x="162733" y="263805"/>
            <a:ext cx="6524874" cy="1977339"/>
            <a:chOff x="152650" y="7783963"/>
            <a:chExt cx="6524874" cy="1977339"/>
          </a:xfrm>
        </p:grpSpPr>
        <p:pic>
          <p:nvPicPr>
            <p:cNvPr id="17" name="Graphic 16" descr="Checklist">
              <a:extLst>
                <a:ext uri="{FF2B5EF4-FFF2-40B4-BE49-F238E27FC236}">
                  <a16:creationId xmlns:a16="http://schemas.microsoft.com/office/drawing/2014/main" id="{B5472E89-1F8D-B641-A246-0F952381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47800" y="808120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Research">
              <a:extLst>
                <a:ext uri="{FF2B5EF4-FFF2-40B4-BE49-F238E27FC236}">
                  <a16:creationId xmlns:a16="http://schemas.microsoft.com/office/drawing/2014/main" id="{8596E2DD-4805-EB49-BC7D-BA88573C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851" y="7984955"/>
              <a:ext cx="914400" cy="9144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40D7B5-7FAD-9942-85A7-2D26437BF94D}"/>
                </a:ext>
              </a:extLst>
            </p:cNvPr>
            <p:cNvGrpSpPr/>
            <p:nvPr/>
          </p:nvGrpSpPr>
          <p:grpSpPr>
            <a:xfrm>
              <a:off x="180471" y="7839703"/>
              <a:ext cx="6497053" cy="1921599"/>
              <a:chOff x="180471" y="7839703"/>
              <a:chExt cx="6497053" cy="192159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49B90A-3351-BC45-BEEF-565A928D7685}"/>
                  </a:ext>
                </a:extLst>
              </p:cNvPr>
              <p:cNvSpPr/>
              <p:nvPr/>
            </p:nvSpPr>
            <p:spPr>
              <a:xfrm>
                <a:off x="180471" y="7839703"/>
                <a:ext cx="6497053" cy="16523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GB" sz="1400" dirty="0"/>
              </a:p>
              <a:p>
                <a:pPr algn="r"/>
                <a:endParaRPr lang="en-GB" sz="1400" dirty="0"/>
              </a:p>
              <a:p>
                <a:pPr algn="r"/>
                <a:endParaRPr lang="en-GB" sz="1400" dirty="0"/>
              </a:p>
              <a:p>
                <a:pPr algn="r"/>
                <a:endParaRPr lang="en-GB" sz="1400" dirty="0">
                  <a:solidFill>
                    <a:schemeClr val="tx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r"/>
                <a:r>
                  <a:rPr lang="en-GB" sz="1400" dirty="0">
                    <a:solidFill>
                      <a:schemeClr val="tx1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https://www.ted.com/talks/simon_sinek_how_great_leaders_inspire_action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pPr algn="r"/>
                <a:r>
                  <a:rPr lang="en-GB" sz="1400" dirty="0">
                    <a:solidFill>
                      <a:schemeClr val="tx1"/>
                    </a:solidFill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https://www.economist.com/podcasts/</a:t>
                </a:r>
                <a:endParaRPr lang="en-GB" sz="1400" dirty="0">
                  <a:solidFill>
                    <a:schemeClr val="tx1"/>
                  </a:solidFill>
                </a:endParaRPr>
              </a:p>
              <a:p>
                <a:pPr algn="r"/>
                <a:r>
                  <a:rPr lang="en-GB" sz="1400" dirty="0">
                    <a:solidFill>
                      <a:schemeClr val="tx1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https://wondery.com/shows/business-wars/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r"/>
                <a:endParaRPr lang="en-US" b="1" dirty="0">
                  <a:solidFill>
                    <a:srgbClr val="00B050"/>
                  </a:solidFill>
                </a:endParaRPr>
              </a:p>
              <a:p>
                <a:pPr algn="r"/>
                <a:endParaRPr lang="en-US" b="1" dirty="0">
                  <a:solidFill>
                    <a:srgbClr val="00B050"/>
                  </a:solidFill>
                </a:endParaRPr>
              </a:p>
              <a:p>
                <a:pPr algn="r"/>
                <a:endParaRPr lang="en-US" b="1" dirty="0">
                  <a:solidFill>
                    <a:srgbClr val="00B050"/>
                  </a:solidFill>
                  <a:cs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FFC6F18-8D5B-A547-A5D3-44E6F9E8D1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002" b="21136"/>
              <a:stretch/>
            </p:blipFill>
            <p:spPr>
              <a:xfrm>
                <a:off x="4311344" y="9230013"/>
                <a:ext cx="1072103" cy="519246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E941F56-CBCF-C84E-9324-2830A451F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7345" y="9254366"/>
                <a:ext cx="1306178" cy="506936"/>
              </a:xfrm>
              <a:prstGeom prst="rect">
                <a:avLst/>
              </a:prstGeom>
            </p:spPr>
          </p:pic>
          <p:pic>
            <p:nvPicPr>
              <p:cNvPr id="32" name="Graphic 31" descr="Headphones">
                <a:extLst>
                  <a:ext uri="{FF2B5EF4-FFF2-40B4-BE49-F238E27FC236}">
                    <a16:creationId xmlns:a16="http://schemas.microsoft.com/office/drawing/2014/main" id="{2A95AE88-37FA-E142-A802-8D812F485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50929" y="8599253"/>
                <a:ext cx="691099" cy="691099"/>
              </a:xfrm>
              <a:prstGeom prst="rect">
                <a:avLst/>
              </a:prstGeom>
            </p:spPr>
          </p:pic>
        </p:grpSp>
        <p:pic>
          <p:nvPicPr>
            <p:cNvPr id="33" name="Graphic 32" descr="Internet">
              <a:extLst>
                <a:ext uri="{FF2B5EF4-FFF2-40B4-BE49-F238E27FC236}">
                  <a16:creationId xmlns:a16="http://schemas.microsoft.com/office/drawing/2014/main" id="{D0194781-D18F-174C-BBF4-C704C5ECC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2650" y="7783963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39EFD1-A9BF-FA4A-93D3-DC3644EF145B}"/>
              </a:ext>
            </a:extLst>
          </p:cNvPr>
          <p:cNvGrpSpPr/>
          <p:nvPr/>
        </p:nvGrpSpPr>
        <p:grpSpPr>
          <a:xfrm>
            <a:off x="162733" y="4470897"/>
            <a:ext cx="6497053" cy="2090799"/>
            <a:chOff x="162735" y="3281301"/>
            <a:chExt cx="6497053" cy="20907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348D0-2C79-A746-BAE2-DAF7D949FBF8}"/>
                </a:ext>
              </a:extLst>
            </p:cNvPr>
            <p:cNvSpPr/>
            <p:nvPr/>
          </p:nvSpPr>
          <p:spPr>
            <a:xfrm>
              <a:off x="162735" y="3281301"/>
              <a:ext cx="6497053" cy="20907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2"/>
              <a:r>
                <a:rPr lang="en-GB" sz="1400" b="1" dirty="0">
                  <a:solidFill>
                    <a:schemeClr val="tx1"/>
                  </a:solidFill>
                </a:rPr>
                <a:t>Task 1: </a:t>
              </a:r>
              <a:r>
                <a:rPr lang="en-GB" sz="1400" dirty="0">
                  <a:solidFill>
                    <a:schemeClr val="tx1"/>
                  </a:solidFill>
                </a:rPr>
                <a:t>What does SWOT stand for?</a:t>
              </a:r>
              <a:br>
                <a:rPr lang="en-GB" sz="1400" dirty="0">
                  <a:solidFill>
                    <a:schemeClr val="tx1"/>
                  </a:solidFill>
                </a:rPr>
              </a:br>
              <a:r>
                <a:rPr lang="en-GB" sz="1400" dirty="0">
                  <a:solidFill>
                    <a:schemeClr val="tx1"/>
                  </a:solidFill>
                </a:rPr>
                <a:t>Explain what SWOT stands for – use Tutor2u for research.</a:t>
              </a:r>
              <a:endParaRPr lang="en-GB" sz="1100" dirty="0">
                <a:solidFill>
                  <a:schemeClr val="tx1"/>
                </a:solidFill>
              </a:endParaRPr>
            </a:p>
            <a:p>
              <a:pPr lvl="2"/>
              <a:r>
                <a:rPr lang="en-GB" sz="1400" b="1" dirty="0">
                  <a:solidFill>
                    <a:schemeClr val="tx1"/>
                  </a:solidFill>
                </a:rPr>
                <a:t>Task 2: </a:t>
              </a:r>
              <a:r>
                <a:rPr lang="en-GB" sz="1400" dirty="0">
                  <a:solidFill>
                    <a:schemeClr val="tx1"/>
                  </a:solidFill>
                </a:rPr>
                <a:t>Undertake a SWOT analysis of Greggs. Remember that S &amp; W are internal i.e. things they have control over. O &amp; T are external i.e. outside Greggs control. Read the article on Greggs to help you with this: </a:t>
              </a:r>
              <a:r>
                <a:rPr lang="en-GB" sz="1400" dirty="0">
                  <a:solidFill>
                    <a:schemeClr val="tx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https://www.managementtoday.co.uk/why-greggs-roll/leadership-lessons/article/1667566?fbclid=IwAR0p-hWxxsqxpfDU5dKS7bZeIMI2I-10D0W-qPWOcfL9INcmt8TyXk8HPG0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pic>
          <p:nvPicPr>
            <p:cNvPr id="37" name="Graphic 36" descr="Presentation with checklist">
              <a:extLst>
                <a:ext uri="{FF2B5EF4-FFF2-40B4-BE49-F238E27FC236}">
                  <a16:creationId xmlns:a16="http://schemas.microsoft.com/office/drawing/2014/main" id="{9C0572DD-7924-C348-B49C-CC209CEE3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0556" y="3869500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B9B0FD-B6AA-C542-B960-1943B34A31B9}"/>
              </a:ext>
            </a:extLst>
          </p:cNvPr>
          <p:cNvGrpSpPr/>
          <p:nvPr/>
        </p:nvGrpSpPr>
        <p:grpSpPr>
          <a:xfrm>
            <a:off x="162735" y="6913810"/>
            <a:ext cx="6497053" cy="2090799"/>
            <a:chOff x="307445" y="6275069"/>
            <a:chExt cx="6497053" cy="2090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D09F13-F253-E641-9628-CD922FBAFD8A}"/>
                </a:ext>
              </a:extLst>
            </p:cNvPr>
            <p:cNvSpPr/>
            <p:nvPr/>
          </p:nvSpPr>
          <p:spPr>
            <a:xfrm>
              <a:off x="307445" y="6275069"/>
              <a:ext cx="6497053" cy="209079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Task 3: </a:t>
              </a:r>
              <a:r>
                <a:rPr lang="en-GB" sz="1400" dirty="0"/>
                <a:t>Find the definitions for the following concepts and create a glossary of key terms: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Market share					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Stakeholders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Motivation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Competitive </a:t>
              </a:r>
            </a:p>
            <a:p>
              <a:pPr lvl="2"/>
              <a:r>
                <a:rPr lang="en-GB" sz="1400" dirty="0"/>
                <a:t>       advantage 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r>
                <a:rPr lang="en-GB" sz="1400" dirty="0"/>
                <a:t>Cash flow</a:t>
              </a:r>
            </a:p>
            <a:p>
              <a:pPr marL="1200150" lvl="2" indent="-285750">
                <a:buFont typeface="Wingdings" pitchFamily="2" charset="2"/>
                <a:buChar char="ü"/>
              </a:pPr>
              <a:endParaRPr lang="en-GB" sz="1400" dirty="0"/>
            </a:p>
            <a:p>
              <a:pPr lvl="2"/>
              <a:endParaRPr lang="en-GB" sz="1400" dirty="0"/>
            </a:p>
          </p:txBody>
        </p:sp>
        <p:pic>
          <p:nvPicPr>
            <p:cNvPr id="39" name="Graphic 38" descr="Research">
              <a:extLst>
                <a:ext uri="{FF2B5EF4-FFF2-40B4-BE49-F238E27FC236}">
                  <a16:creationId xmlns:a16="http://schemas.microsoft.com/office/drawing/2014/main" id="{518518D7-F4FB-1D4C-AE62-C5EE63763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8018" y="6979296"/>
              <a:ext cx="914400" cy="91440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D60B17-8CFF-3343-9CB1-3ADF2DB8E8CF}"/>
                </a:ext>
              </a:extLst>
            </p:cNvPr>
            <p:cNvSpPr/>
            <p:nvPr/>
          </p:nvSpPr>
          <p:spPr>
            <a:xfrm>
              <a:off x="2932558" y="6513670"/>
              <a:ext cx="3818678" cy="1852198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r>
                <a:rPr lang="en-US" sz="1100" b="1" dirty="0"/>
                <a:t>Task 4: Have ago at the following worksheets, linked to the Documentary on Aldi (links included on Worksheets</a:t>
              </a:r>
              <a:r>
                <a:rPr lang="en-US" sz="1400" dirty="0"/>
                <a:t>:</a:t>
              </a:r>
            </a:p>
            <a:p>
              <a:pPr algn="ctr"/>
              <a:endParaRPr lang="en-US" sz="1400" dirty="0"/>
            </a:p>
            <a:p>
              <a:r>
                <a:rPr lang="en-GB" sz="1400" dirty="0">
                  <a:hlinkClick r:id="rId20"/>
                </a:rPr>
                <a:t>Time2Resources YouTube</a:t>
              </a:r>
              <a:endParaRPr lang="en-GB" sz="1400" dirty="0"/>
            </a:p>
            <a:p>
              <a:r>
                <a:rPr lang="en-GB" sz="1400" dirty="0">
                  <a:hlinkClick r:id="rId21"/>
                </a:rPr>
                <a:t>Inside Aldi: Britain’s biggest supermarket part 1</a:t>
              </a:r>
              <a:endParaRPr lang="en-GB" sz="1400" dirty="0"/>
            </a:p>
            <a:p>
              <a:r>
                <a:rPr lang="en-GB" sz="1400" dirty="0">
                  <a:hlinkClick r:id="rId22"/>
                </a:rPr>
                <a:t>Inside Aldi: Britain’s biggest supermarket part 2</a:t>
              </a:r>
              <a:endParaRPr lang="en-GB" sz="1400" dirty="0"/>
            </a:p>
            <a:p>
              <a:r>
                <a:rPr lang="en-GB" sz="1400" dirty="0">
                  <a:hlinkClick r:id="rId23"/>
                </a:rPr>
                <a:t>Inside Aldi: Britain’s biggest supermarket part 3</a:t>
              </a:r>
              <a:endParaRPr lang="en-GB" sz="1400" dirty="0"/>
            </a:p>
            <a:p>
              <a:r>
                <a:rPr lang="en-GB" sz="1400" dirty="0">
                  <a:hlinkClick r:id="rId24"/>
                </a:rPr>
                <a:t>Inside Aldi: Britain’s biggest supermarket part 4</a:t>
              </a:r>
              <a:endParaRPr lang="en-GB" sz="1400" dirty="0"/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5D7EC24-3999-5E4F-9497-A847B5A77CD1}"/>
              </a:ext>
            </a:extLst>
          </p:cNvPr>
          <p:cNvSpPr/>
          <p:nvPr/>
        </p:nvSpPr>
        <p:spPr>
          <a:xfrm>
            <a:off x="162733" y="2418293"/>
            <a:ext cx="6497053" cy="1652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rgbClr val="00B050"/>
              </a:solidFill>
            </a:endParaRPr>
          </a:p>
          <a:p>
            <a:pPr algn="r"/>
            <a:endParaRPr lang="en-US" b="1" dirty="0">
              <a:solidFill>
                <a:srgbClr val="00B050"/>
              </a:solidFill>
            </a:endParaRPr>
          </a:p>
          <a:p>
            <a:pPr algn="r"/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924868-8CA7-483C-87F6-550B65812E8D}"/>
              </a:ext>
            </a:extLst>
          </p:cNvPr>
          <p:cNvPicPr/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3399" r="78547" b="41773"/>
          <a:stretch/>
        </p:blipFill>
        <p:spPr bwMode="auto">
          <a:xfrm>
            <a:off x="266061" y="2550048"/>
            <a:ext cx="1709052" cy="125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0E92F4-2939-4525-AFF3-D37152CB635E}"/>
              </a:ext>
            </a:extLst>
          </p:cNvPr>
          <p:cNvPicPr/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7" t="33990" r="4941" b="43547"/>
          <a:stretch/>
        </p:blipFill>
        <p:spPr bwMode="auto">
          <a:xfrm>
            <a:off x="4798666" y="2563551"/>
            <a:ext cx="1709053" cy="1148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7E81BF-9CF2-49D3-95C3-CE59AD2878E5}"/>
              </a:ext>
            </a:extLst>
          </p:cNvPr>
          <p:cNvPicPr/>
          <p:nvPr/>
        </p:nvPicPr>
        <p:blipFill rotWithShape="1">
          <a:blip r:embed="rId27"/>
          <a:srcRect l="2825" t="46405" r="60448" b="7782"/>
          <a:stretch/>
        </p:blipFill>
        <p:spPr bwMode="auto">
          <a:xfrm>
            <a:off x="2568222" y="2603021"/>
            <a:ext cx="1709053" cy="125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F73A525-54B6-4A84-A77E-264A5D5185CA}"/>
              </a:ext>
            </a:extLst>
          </p:cNvPr>
          <p:cNvSpPr/>
          <p:nvPr/>
        </p:nvSpPr>
        <p:spPr>
          <a:xfrm>
            <a:off x="449330" y="9074159"/>
            <a:ext cx="5923858" cy="72395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We Look forward to meeting you!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A7FF7C-009B-410A-86E5-180D3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62369" t="18451" r="7069" b="58522"/>
          <a:stretch/>
        </p:blipFill>
        <p:spPr>
          <a:xfrm>
            <a:off x="1435719" y="1650163"/>
            <a:ext cx="1486514" cy="630003"/>
          </a:xfrm>
          <a:prstGeom prst="rect">
            <a:avLst/>
          </a:prstGeom>
        </p:spPr>
      </p:pic>
      <p:pic>
        <p:nvPicPr>
          <p:cNvPr id="28" name="Picture 27" descr="Economist Radio | Listen to Podcasts On Demand Free | TuneIn">
            <a:extLst>
              <a:ext uri="{FF2B5EF4-FFF2-40B4-BE49-F238E27FC236}">
                <a16:creationId xmlns:a16="http://schemas.microsoft.com/office/drawing/2014/main" id="{21C39AB4-D38F-4275-B923-D0BA3B4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94" y="1734207"/>
            <a:ext cx="506937" cy="5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4124A4-522A-4278-B997-FE77CEF1C265}"/>
              </a:ext>
            </a:extLst>
          </p:cNvPr>
          <p:cNvSpPr/>
          <p:nvPr/>
        </p:nvSpPr>
        <p:spPr>
          <a:xfrm>
            <a:off x="2230453" y="114638"/>
            <a:ext cx="3389010" cy="5565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</a:rPr>
              <a:t>Get listening to business related podcasts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2865ED-092A-41DC-A9FE-A85AAE2C4E58}"/>
              </a:ext>
            </a:extLst>
          </p:cNvPr>
          <p:cNvSpPr/>
          <p:nvPr/>
        </p:nvSpPr>
        <p:spPr>
          <a:xfrm>
            <a:off x="391977" y="3937257"/>
            <a:ext cx="6061541" cy="46409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Get on social media and follow/like a business-related news feed. Search for BBC Business, Tutor2u, </a:t>
            </a:r>
            <a:r>
              <a:rPr lang="en-GB" sz="1200" b="1" dirty="0" err="1">
                <a:solidFill>
                  <a:schemeClr val="bg1"/>
                </a:solidFill>
              </a:rPr>
              <a:t>SkyNewsBiz</a:t>
            </a:r>
            <a:r>
              <a:rPr lang="en-GB" sz="1200" b="1" dirty="0">
                <a:solidFill>
                  <a:schemeClr val="bg1"/>
                </a:solidFill>
              </a:rPr>
              <a:t>, The Economist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C1095B2-B5E4-4920-B1E7-07F62315F365}"/>
              </a:ext>
            </a:extLst>
          </p:cNvPr>
          <p:cNvSpPr/>
          <p:nvPr/>
        </p:nvSpPr>
        <p:spPr>
          <a:xfrm>
            <a:off x="4614790" y="6333639"/>
            <a:ext cx="1567465" cy="404114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bg1"/>
                </a:solidFill>
              </a:rPr>
              <a:t>Conduct a study</a:t>
            </a:r>
          </a:p>
        </p:txBody>
      </p:sp>
    </p:spTree>
    <p:extLst>
      <p:ext uri="{BB962C8B-B14F-4D97-AF65-F5344CB8AC3E}">
        <p14:creationId xmlns:p14="http://schemas.microsoft.com/office/powerpoint/2010/main" val="15903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8D2BED2E20547BDFBDC7174B34AB6" ma:contentTypeVersion="10" ma:contentTypeDescription="Create a new document." ma:contentTypeScope="" ma:versionID="f570854409ff9b86932f97d677619894">
  <xsd:schema xmlns:xsd="http://www.w3.org/2001/XMLSchema" xmlns:xs="http://www.w3.org/2001/XMLSchema" xmlns:p="http://schemas.microsoft.com/office/2006/metadata/properties" xmlns:ns2="8fabc1e0-ed38-4ea7-b1b2-e53899f8b726" xmlns:ns3="04bb7163-2c1a-48b0-a2f7-484cce41e9e0" targetNamespace="http://schemas.microsoft.com/office/2006/metadata/properties" ma:root="true" ma:fieldsID="da859001d974d632593d84860e873855" ns2:_="" ns3:_="">
    <xsd:import namespace="8fabc1e0-ed38-4ea7-b1b2-e53899f8b726"/>
    <xsd:import namespace="04bb7163-2c1a-48b0-a2f7-484cce41e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c1e0-ed38-4ea7-b1b2-e53899f8b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b7163-2c1a-48b0-a2f7-484cce41e9e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0C3F6D-9DF5-4F81-9E10-345D4A599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84C48-9962-4DAC-B6A4-08099ED94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bc1e0-ed38-4ea7-b1b2-e53899f8b726"/>
    <ds:schemaRef ds:uri="04bb7163-2c1a-48b0-a2f7-484cce41e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107F8-8DF1-4558-A2CA-B604AD576164}">
  <ds:schemaRefs>
    <ds:schemaRef ds:uri="http://purl.org/dc/elements/1.1/"/>
    <ds:schemaRef ds:uri="http://www.w3.org/XML/1998/namespace"/>
    <ds:schemaRef ds:uri="a350cb32-28f9-4c40-8c6e-159a28f89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77ad629b-b985-4226-97f1-53cfea69568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385</Words>
  <Application>Microsoft Office PowerPoint</Application>
  <PresentationFormat>A4 Paper (210x297 mm)</PresentationFormat>
  <Paragraphs>57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Shaw</dc:creator>
  <cp:lastModifiedBy>Diane Garswood</cp:lastModifiedBy>
  <cp:revision>20</cp:revision>
  <dcterms:created xsi:type="dcterms:W3CDTF">2020-04-22T07:24:11Z</dcterms:created>
  <dcterms:modified xsi:type="dcterms:W3CDTF">2020-05-05T08:30:56Z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0x01010058C8D2BED2E20547BDFBDC7174B34AB6</vt:lpwstr>
  </property>
</Properties>
</file>